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3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98" r:id="rId19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96" Type="http://schemas.openxmlformats.org/officeDocument/2006/relationships/slide" Target="slides/slide8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EF0A753-FB6C-F3AF-8307-E41D1761B462}"/>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C394B5-25FD-4276-989C-374143D1EDE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5058" name="Rectangle 2">
            <a:extLst>
              <a:ext uri="{FF2B5EF4-FFF2-40B4-BE49-F238E27FC236}">
                <a16:creationId xmlns:a16="http://schemas.microsoft.com/office/drawing/2014/main" id="{55288D4E-1E22-2A53-1394-E5F626A293CC}"/>
              </a:ext>
            </a:extLst>
          </p:cNvPr>
          <p:cNvSpPr>
            <a:spLocks noRot="1" noChangeArrowheads="1" noTextEdit="1"/>
          </p:cNvSpPr>
          <p:nvPr>
            <p:ph type="sldImg"/>
          </p:nvPr>
        </p:nvSpPr>
        <p:spPr>
          <a:ln/>
        </p:spPr>
      </p:sp>
      <p:sp>
        <p:nvSpPr>
          <p:cNvPr id="45059" name="Rectangle 3">
            <a:extLst>
              <a:ext uri="{FF2B5EF4-FFF2-40B4-BE49-F238E27FC236}">
                <a16:creationId xmlns:a16="http://schemas.microsoft.com/office/drawing/2014/main" id="{39FA2137-1E1B-B1EC-EAA9-55A2FCDCDADF}"/>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20.xml"/><Relationship Id="rId2" Type="http://schemas.openxmlformats.org/officeDocument/2006/relationships/notesSlide" Target="../notesSlides/notesSlide38.xml"/><Relationship Id="rId3" Type="http://schemas.openxmlformats.org/officeDocument/2006/relationships/image" Target="../media/image228.gif"/><Relationship Id="rId4" Type="http://schemas.openxmlformats.org/officeDocument/2006/relationships/image" Target="../media/image229.wmf"/></Relationships>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6">
            <a:extLst>
              <a:ext uri="{FF2B5EF4-FFF2-40B4-BE49-F238E27FC236}">
                <a16:creationId xmlns:a16="http://schemas.microsoft.com/office/drawing/2014/main" id="{128D4538-FCF5-27DE-102C-816FB25818BE}"/>
              </a:ext>
            </a:extLst>
          </p:cNvPr>
          <p:cNvSpPr>
            <a:spLocks noGrp="1"/>
          </p:cNvSpPr>
          <p:nvPr>
            <p:ph type="sldNum" sz="quarter" idx="12"/>
          </p:nvPr>
        </p:nvSpPr>
        <p:spPr>
          <a:xfrm>
            <a:ext cx="2684683" cy="644323"/>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3EA48DA-0366-419A-9924-524253553C92}" type="slidenum">
              <a:rPr kumimoji="0" lang="en-US" altLang="zh-CN" sz="1400" b="0" i="0" u="none" strike="noStrike" kern="1200" cap="none" spc="0" normalizeH="0" baseline="0" noProof="0" smtClean="0">
                <a:ln>
                  <a:noFill/>
                </a:ln>
                <a:solidFill>
                  <a:srgbClr val="000000"/>
                </a:solidFill>
                <a:effectLst/>
                <a:uLnTx/>
                <a:uFillTx/>
                <a:latin typeface="Tahoma"/>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endParaRPr>
          </a:p>
        </p:txBody>
      </p:sp>
      <p:sp>
        <p:nvSpPr>
          <p:cNvPr id="30722" name="Rectangle 2">
            <a:extLst>
              <a:ext uri="{FF2B5EF4-FFF2-40B4-BE49-F238E27FC236}">
                <a16:creationId xmlns:a16="http://schemas.microsoft.com/office/drawing/2014/main" id="{220D8E18-CB67-0AD3-072D-F236F94AB27C}"/>
              </a:ext>
            </a:extLst>
          </p:cNvPr>
          <p:cNvSpPr>
            <a:spLocks noGrp="1" noChangeArrowheads="1"/>
          </p:cNvSpPr>
          <p:nvPr>
            <p:ph type="title"/>
          </p:nvPr>
        </p:nvSpPr>
        <p:spPr>
          <a:xfrm>
            <a:off x="1455738" y="533400"/>
            <a:ext cx="3878262" cy="838200"/>
          </a:xfrm>
        </p:spPr>
        <p:txBody>
          <a:bodyPr/>
          <a:lstStyle/>
          <a:p>
            <a:r>
              <a:rPr lang="en-US" altLang="zh-CN" sz="3600">
                <a:latin typeface="Arial" panose="020B0604020202020204" pitchFamily="34" charset="0"/>
                <a:ea typeface="宋体" panose="02010600030101010101" pitchFamily="2" charset="-122"/>
              </a:rPr>
              <a:t>Mitigate Risks</a:t>
            </a:r>
          </a:p>
        </p:txBody>
      </p:sp>
      <p:sp>
        <p:nvSpPr>
          <p:cNvPr id="30723" name="Rectangle 3">
            <a:extLst>
              <a:ext uri="{FF2B5EF4-FFF2-40B4-BE49-F238E27FC236}">
                <a16:creationId xmlns:a16="http://schemas.microsoft.com/office/drawing/2014/main" id="{909F5737-31D8-66BE-9987-C46713144C9F}"/>
              </a:ext>
            </a:extLst>
          </p:cNvPr>
          <p:cNvSpPr>
            <a:spLocks noGrp="1" noChangeArrowheads="1"/>
          </p:cNvSpPr>
          <p:nvPr>
            <p:ph type="body" sz="half" idx="1"/>
          </p:nvPr>
        </p:nvSpPr>
        <p:spPr>
          <a:xfrm>
            <a:off x="1219200" y="2133600"/>
            <a:ext cx="7427913" cy="4078288"/>
          </a:xfrm>
        </p:spPr>
        <p:txBody>
          <a:bodyPr/>
          <a:lstStyle/>
          <a:p>
            <a:pPr>
              <a:lnSpc>
                <a:spcPct val="80000"/>
              </a:lnSpc>
              <a:buFont typeface="Wingdings" panose="05000000000000000000" pitchFamily="2" charset="2"/>
              <a:buNone/>
            </a:pPr>
            <a:endParaRPr lang="en-US" altLang="zh-CN" sz="2800">
              <a:latin typeface="Arial" panose="020B0604020202020204" pitchFamily="34" charset="0"/>
              <a:ea typeface="宋体" panose="02010600030101010101" pitchFamily="2" charset="-122"/>
            </a:endParaRPr>
          </a:p>
          <a:p>
            <a:pPr>
              <a:lnSpc>
                <a:spcPct val="80000"/>
              </a:lnSpc>
            </a:pPr>
            <a:r>
              <a:rPr lang="en-US" altLang="zh-CN" sz="2400">
                <a:latin typeface="Arial" panose="020B0604020202020204" pitchFamily="34" charset="0"/>
                <a:ea typeface="宋体" panose="02010600030101010101" pitchFamily="2" charset="-122"/>
              </a:rPr>
              <a:t>Repayment Risks can be mitigated by using security provisions in the solicitation and clauses in the contract</a:t>
            </a:r>
          </a:p>
          <a:p>
            <a:pPr>
              <a:lnSpc>
                <a:spcPct val="80000"/>
              </a:lnSpc>
              <a:buFont typeface="Wingdings" panose="05000000000000000000" pitchFamily="2" charset="2"/>
              <a:buNone/>
            </a:pPr>
            <a:endParaRPr lang="en-US" altLang="zh-CN" sz="2400">
              <a:latin typeface="Arial" panose="020B0604020202020204" pitchFamily="34" charset="0"/>
              <a:ea typeface="宋体" panose="02010600030101010101" pitchFamily="2" charset="-122"/>
            </a:endParaRPr>
          </a:p>
          <a:p>
            <a:pPr>
              <a:lnSpc>
                <a:spcPct val="80000"/>
              </a:lnSpc>
            </a:pPr>
            <a:r>
              <a:rPr lang="en-US" altLang="zh-CN" sz="2400">
                <a:latin typeface="Arial" panose="020B0604020202020204" pitchFamily="34" charset="0"/>
                <a:ea typeface="宋体" panose="02010600030101010101" pitchFamily="2" charset="-122"/>
              </a:rPr>
              <a:t>Nonperformance risks can be minimized by selecting the appropriate contractor and assuring that the financing method fits the procurement</a:t>
            </a:r>
          </a:p>
          <a:p>
            <a:pPr>
              <a:lnSpc>
                <a:spcPct val="80000"/>
              </a:lnSpc>
            </a:pPr>
            <a:endParaRPr lang="en-US" altLang="zh-CN" sz="2400">
              <a:latin typeface="Arial" panose="020B0604020202020204" pitchFamily="34" charset="0"/>
              <a:ea typeface="宋体" panose="02010600030101010101" pitchFamily="2" charset="-122"/>
            </a:endParaRPr>
          </a:p>
          <a:p>
            <a:pPr>
              <a:lnSpc>
                <a:spcPct val="80000"/>
              </a:lnSpc>
            </a:pPr>
            <a:r>
              <a:rPr lang="en-US" altLang="zh-CN" sz="2400">
                <a:latin typeface="Arial" panose="020B0604020202020204" pitchFamily="34" charset="0"/>
                <a:ea typeface="宋体" panose="02010600030101010101" pitchFamily="2" charset="-122"/>
              </a:rPr>
              <a:t>Repayment and nonperformance risks can be considerably lowered by requiring security</a:t>
            </a:r>
          </a:p>
          <a:p>
            <a:pPr>
              <a:lnSpc>
                <a:spcPct val="80000"/>
              </a:lnSpc>
            </a:pPr>
            <a:endParaRPr lang="en-US" altLang="zh-CN" sz="2400">
              <a:latin typeface="Arial" panose="020B0604020202020204" pitchFamily="34" charset="0"/>
              <a:ea typeface="宋体" panose="02010600030101010101" pitchFamily="2" charset="-122"/>
            </a:endParaRPr>
          </a:p>
        </p:txBody>
      </p:sp>
      <p:pic>
        <p:nvPicPr>
          <p:cNvPr id="30731" name="Picture 11">
            <a:extLst>
              <a:ext uri="{FF2B5EF4-FFF2-40B4-BE49-F238E27FC236}">
                <a16:creationId xmlns:a16="http://schemas.microsoft.com/office/drawing/2014/main" id="{23693092-17F6-D570-A2E4-0A974E75E01D}"/>
              </a:ext>
            </a:extLst>
          </p:cNvPr>
          <p:cNvPicPr>
            <a:picLocks noChangeAspect="1" noChangeArrowheads="1" noCrop="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28600" y="2743200"/>
            <a:ext cx="838200" cy="2819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33" name="Picture 13">
            <a:extLst>
              <a:ext uri="{FF2B5EF4-FFF2-40B4-BE49-F238E27FC236}">
                <a16:creationId xmlns:a16="http://schemas.microsoft.com/office/drawing/2014/main" id="{16DEEC4A-8A8D-CEC2-7FC1-00B217F50D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481013"/>
            <a:ext cx="1885950" cy="1384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